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7" r:id="rId1"/>
  </p:sldMasterIdLst>
  <p:notesMasterIdLst>
    <p:notesMasterId r:id="rId11"/>
  </p:notesMasterIdLst>
  <p:handoutMasterIdLst>
    <p:handoutMasterId r:id="rId12"/>
  </p:handoutMasterIdLst>
  <p:sldIdLst>
    <p:sldId id="429" r:id="rId2"/>
    <p:sldId id="786" r:id="rId3"/>
    <p:sldId id="812" r:id="rId4"/>
    <p:sldId id="819" r:id="rId5"/>
    <p:sldId id="822" r:id="rId6"/>
    <p:sldId id="821" r:id="rId7"/>
    <p:sldId id="810" r:id="rId8"/>
    <p:sldId id="823" r:id="rId9"/>
    <p:sldId id="824" r:id="rId10"/>
  </p:sldIdLst>
  <p:sldSz cx="9144000" cy="6858000" type="screen4x3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09">
          <p15:clr>
            <a:srgbClr val="A4A3A4"/>
          </p15:clr>
        </p15:guide>
        <p15:guide id="2" pos="218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1708"/>
    <a:srgbClr val="1407C6"/>
    <a:srgbClr val="000000"/>
    <a:srgbClr val="FEFE33"/>
    <a:srgbClr val="860E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1904" autoAdjust="0"/>
    <p:restoredTop sz="87659" autoAdjust="0"/>
  </p:normalViewPr>
  <p:slideViewPr>
    <p:cSldViewPr>
      <p:cViewPr varScale="1">
        <p:scale>
          <a:sx n="19" d="100"/>
          <a:sy n="19" d="100"/>
        </p:scale>
        <p:origin x="-104" y="-6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1638" y="72"/>
      </p:cViewPr>
      <p:guideLst>
        <p:guide orient="horz" pos="2909"/>
        <p:guide pos="218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271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2958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8376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6677" y="4387136"/>
            <a:ext cx="5096722" cy="415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4271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8376" y="8774271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E97F34-7A46-5C48-9994-4F17881B3FE5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4986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6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6" charset="0"/>
        <a:ea typeface="ＭＳ Ｐゴシック" pitchFamily="-107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6" charset="0"/>
        <a:ea typeface="ＭＳ Ｐゴシック" pitchFamily="-107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6" charset="0"/>
        <a:ea typeface="ＭＳ Ｐゴシック" pitchFamily="-107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6" charset="0"/>
        <a:ea typeface="ＭＳ Ｐゴシック" pitchFamily="-107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DA8A38-43DE-1E45-BDAA-06CFBC403194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Times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89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D85D09-D454-5B48-9B8D-8B9D79223F2D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Times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8026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51494" indent="-289036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56145" indent="-231229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18602" indent="-231229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81060" indent="-231229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43518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3005976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68434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930891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fld id="{7ABD6BDA-6152-44CB-A213-562AECF422E3}" type="slidenum">
              <a:rPr lang="en-US" sz="1200"/>
              <a:pPr/>
              <a:t>3</a:t>
            </a:fld>
            <a:endParaRPr lang="en-US" sz="1200" dirty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115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51494" indent="-289036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56145" indent="-231229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18602" indent="-231229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81060" indent="-231229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43518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3005976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68434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930891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fld id="{7ABD6BDA-6152-44CB-A213-562AECF422E3}" type="slidenum">
              <a:rPr lang="en-US" sz="1200"/>
              <a:pPr/>
              <a:t>4</a:t>
            </a:fld>
            <a:endParaRPr lang="en-US" sz="1200" dirty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7720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51494" indent="-289036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56145" indent="-231229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18602" indent="-231229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81060" indent="-231229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43518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3005976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68434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930891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fld id="{7ABD6BDA-6152-44CB-A213-562AECF422E3}" type="slidenum">
              <a:rPr lang="en-US" sz="1200"/>
              <a:pPr/>
              <a:t>5</a:t>
            </a:fld>
            <a:endParaRPr lang="en-US" sz="1200" dirty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2286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D85D09-D454-5B48-9B8D-8B9D79223F2D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Times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3010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51494" indent="-289036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56145" indent="-231229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18602" indent="-231229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81060" indent="-231229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43518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3005976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68434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930891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fld id="{7ABD6BDA-6152-44CB-A213-562AECF422E3}" type="slidenum">
              <a:rPr lang="en-US" sz="1200"/>
              <a:pPr/>
              <a:t>7</a:t>
            </a:fld>
            <a:endParaRPr lang="en-US" sz="1200" dirty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602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51494" indent="-289036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56145" indent="-231229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18602" indent="-231229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81060" indent="-231229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43518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3005976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68434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930891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fld id="{7ABD6BDA-6152-44CB-A213-562AECF422E3}" type="slidenum">
              <a:rPr lang="en-US" sz="1200"/>
              <a:pPr/>
              <a:t>8</a:t>
            </a:fld>
            <a:endParaRPr lang="en-US" sz="1200" dirty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27046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51494" indent="-289036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56145" indent="-231229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18602" indent="-231229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81060" indent="-231229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43518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3005976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68434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930891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fld id="{7ABD6BDA-6152-44CB-A213-562AECF422E3}" type="slidenum">
              <a:rPr lang="en-US" sz="1200"/>
              <a:pPr/>
              <a:t>9</a:t>
            </a:fld>
            <a:endParaRPr lang="en-US" sz="1200" dirty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834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1304-89E5-FC41-ACFD-0B55FAE87A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F631D-52DB-1447-A226-82DE15F1CC4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1F7A-9A99-F440-AB2E-A35E1161887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BB5A-4CA8-5248-87E5-87E4D55D6F5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C65D0-4649-F446-A949-9E1E20E5E10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0AF15-F3FB-A74B-AAEA-D2BF70839CD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1B0D1-A880-E34D-AFCF-959556EE692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F9CC5-A27F-0847-A803-E78652675D7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C664-25E8-FD45-80CF-0A4EAF443B3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0D1C7-DAD4-FA4C-B411-5E87C498A99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9F08-5894-124D-8228-182F46930F6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28619F-CFF2-5C43-B53A-D6B9DFB973F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hOH74YxajU8" TargetMode="External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byWZMyJaMy0" TargetMode="External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04800"/>
            <a:ext cx="9067800" cy="1774825"/>
          </a:xfrm>
        </p:spPr>
        <p:txBody>
          <a:bodyPr>
            <a:normAutofit/>
          </a:bodyPr>
          <a:lstStyle/>
          <a:p>
            <a:r>
              <a:rPr lang="en-US" sz="4800" dirty="0" smtClean="0"/>
              <a:t>Peer Relationships</a:t>
            </a:r>
            <a:r>
              <a:rPr lang="en-US" dirty="0" smtClean="0">
                <a:solidFill>
                  <a:srgbClr val="000000"/>
                </a:solidFill>
              </a:rPr>
              <a:t/>
            </a:r>
            <a:br>
              <a:rPr lang="en-US" dirty="0" smtClean="0">
                <a:solidFill>
                  <a:srgbClr val="000000"/>
                </a:solidFill>
              </a:rPr>
            </a:br>
            <a:r>
              <a:rPr lang="en-US" i="1" dirty="0" smtClean="0">
                <a:solidFill>
                  <a:srgbClr val="000000"/>
                </a:solidFill>
              </a:rPr>
              <a:t>Positive and Negative Peer Influences</a:t>
            </a:r>
            <a:endParaRPr lang="en-US" i="1" dirty="0">
              <a:solidFill>
                <a:srgbClr val="000000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8</a:t>
            </a:r>
            <a:r>
              <a:rPr lang="en-US" baseline="30000" dirty="0" smtClean="0">
                <a:solidFill>
                  <a:srgbClr val="000000"/>
                </a:solidFill>
              </a:rPr>
              <a:t>th</a:t>
            </a:r>
            <a:r>
              <a:rPr lang="en-US" dirty="0" smtClean="0">
                <a:solidFill>
                  <a:srgbClr val="000000"/>
                </a:solidFill>
              </a:rPr>
              <a:t> Grade 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Advisory Activity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6" t="44318" r="58471" b="18863"/>
          <a:stretch/>
        </p:blipFill>
        <p:spPr bwMode="auto">
          <a:xfrm>
            <a:off x="2664854" y="1981199"/>
            <a:ext cx="3966130" cy="2388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991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Video: Bad Friendships</a:t>
            </a:r>
            <a:endParaRPr lang="en-US" i="1" dirty="0"/>
          </a:p>
        </p:txBody>
      </p:sp>
      <p:sp>
        <p:nvSpPr>
          <p:cNvPr id="735235" name="Rectangle 3"/>
          <p:cNvSpPr>
            <a:spLocks noGrp="1" noChangeArrowheads="1"/>
          </p:cNvSpPr>
          <p:nvPr>
            <p:ph idx="1"/>
          </p:nvPr>
        </p:nvSpPr>
        <p:spPr>
          <a:xfrm>
            <a:off x="76200" y="1371600"/>
            <a:ext cx="9067800" cy="5486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dirty="0" smtClean="0"/>
              <a:t>Listen for</a:t>
            </a:r>
          </a:p>
          <a:p>
            <a:pPr lvl="1">
              <a:spcBef>
                <a:spcPts val="0"/>
              </a:spcBef>
            </a:pPr>
            <a:r>
              <a:rPr lang="en-US" sz="3200" dirty="0" smtClean="0"/>
              <a:t> </a:t>
            </a:r>
            <a:r>
              <a:rPr lang="en-US" sz="3100" dirty="0"/>
              <a:t>W</a:t>
            </a:r>
            <a:r>
              <a:rPr lang="en-US" sz="3100" dirty="0" smtClean="0"/>
              <a:t>hy do students sometimes experience negative peer influence?</a:t>
            </a:r>
          </a:p>
          <a:p>
            <a:pPr lvl="1">
              <a:spcBef>
                <a:spcPts val="0"/>
              </a:spcBef>
            </a:pPr>
            <a:r>
              <a:rPr lang="en-US" sz="3100" dirty="0"/>
              <a:t> </a:t>
            </a:r>
            <a:r>
              <a:rPr lang="en-US" sz="3100" dirty="0" smtClean="0"/>
              <a:t>Why do you think Peter and Gavin are friends?  </a:t>
            </a:r>
          </a:p>
          <a:p>
            <a:pPr marL="0" indent="0" algn="ctr">
              <a:spcBef>
                <a:spcPts val="0"/>
              </a:spcBef>
              <a:buNone/>
            </a:pPr>
            <a:endParaRPr lang="en-US" sz="2400" i="1" dirty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i="1" dirty="0" smtClean="0"/>
              <a:t>(Click on picture to play video and stop video at 3:20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pic>
        <p:nvPicPr>
          <p:cNvPr id="1029" name="Picture 5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78" t="22272" r="43267" b="36591"/>
          <a:stretch/>
        </p:blipFill>
        <p:spPr bwMode="auto">
          <a:xfrm>
            <a:off x="2209800" y="4253163"/>
            <a:ext cx="525780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73711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Reasons for Negative Peer Influences</a:t>
            </a:r>
            <a:endParaRPr lang="en-US" sz="3600" i="1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0" y="1371600"/>
            <a:ext cx="9144000" cy="5486400"/>
          </a:xfrm>
        </p:spPr>
        <p:txBody>
          <a:bodyPr>
            <a:normAutofit/>
          </a:bodyPr>
          <a:lstStyle/>
          <a:p>
            <a:pPr>
              <a:spcBef>
                <a:spcPts val="200"/>
              </a:spcBef>
            </a:pPr>
            <a:r>
              <a:rPr lang="en-US" sz="2800" b="1" dirty="0" smtClean="0"/>
              <a:t>Misguided Loyalty</a:t>
            </a:r>
            <a:r>
              <a:rPr lang="en-US" sz="2800" dirty="0" smtClean="0"/>
              <a:t>: Students stay friends with peers that are making troublesome decisions even though they know it is probably a bad choice </a:t>
            </a:r>
          </a:p>
          <a:p>
            <a:pPr>
              <a:spcBef>
                <a:spcPts val="200"/>
              </a:spcBef>
            </a:pPr>
            <a:r>
              <a:rPr lang="en-US" sz="2800" b="1" dirty="0" smtClean="0"/>
              <a:t>Popular friends</a:t>
            </a:r>
            <a:r>
              <a:rPr lang="en-US" sz="2800" dirty="0" smtClean="0"/>
              <a:t>: Students want to be popular</a:t>
            </a:r>
          </a:p>
          <a:p>
            <a:pPr>
              <a:spcBef>
                <a:spcPts val="200"/>
              </a:spcBef>
            </a:pPr>
            <a:r>
              <a:rPr lang="en-US" sz="2800" b="1" dirty="0" smtClean="0"/>
              <a:t>Danger: </a:t>
            </a:r>
            <a:r>
              <a:rPr lang="en-US" sz="2800" dirty="0" smtClean="0"/>
              <a:t>It seems exciting but students do not think through the likely or possible bad consequences</a:t>
            </a:r>
          </a:p>
          <a:p>
            <a:pPr>
              <a:spcBef>
                <a:spcPts val="200"/>
              </a:spcBef>
            </a:pPr>
            <a:r>
              <a:rPr lang="en-US" sz="2800" b="1" dirty="0" smtClean="0"/>
              <a:t>Insecure: </a:t>
            </a:r>
            <a:r>
              <a:rPr lang="en-US" sz="2800" dirty="0" smtClean="0"/>
              <a:t>Students feel they do not have many friend options and go along with whatever their friends want</a:t>
            </a:r>
          </a:p>
          <a:p>
            <a:pPr>
              <a:spcBef>
                <a:spcPts val="200"/>
              </a:spcBef>
            </a:pPr>
            <a:r>
              <a:rPr lang="en-US" sz="2800" b="1" dirty="0" smtClean="0"/>
              <a:t>Followers: </a:t>
            </a:r>
            <a:r>
              <a:rPr lang="en-US" sz="2800" dirty="0" smtClean="0"/>
              <a:t>Students let peer leaders take them down the wrong path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7" t="43637" r="63583" b="33181"/>
          <a:stretch/>
        </p:blipFill>
        <p:spPr bwMode="auto">
          <a:xfrm>
            <a:off x="6553200" y="5389878"/>
            <a:ext cx="2590800" cy="1468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49798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Negative Peer Influences</a:t>
            </a:r>
            <a:br>
              <a:rPr lang="en-US" dirty="0" smtClean="0"/>
            </a:br>
            <a:r>
              <a:rPr lang="en-US" sz="3600" i="1" dirty="0" smtClean="0"/>
              <a:t>Get in Groups of 5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0" y="1371600"/>
            <a:ext cx="9144000" cy="5486400"/>
          </a:xfrm>
        </p:spPr>
        <p:txBody>
          <a:bodyPr>
            <a:normAutofit/>
          </a:bodyPr>
          <a:lstStyle/>
          <a:p>
            <a:pPr>
              <a:spcBef>
                <a:spcPts val="200"/>
              </a:spcBef>
            </a:pPr>
            <a:r>
              <a:rPr lang="en-US" dirty="0" smtClean="0"/>
              <a:t>What does your group think are the most common reasons students at our school are influenced negatively by peers?</a:t>
            </a:r>
          </a:p>
          <a:p>
            <a:pPr>
              <a:spcBef>
                <a:spcPts val="200"/>
              </a:spcBef>
            </a:pPr>
            <a:r>
              <a:rPr lang="en-US" dirty="0" smtClean="0"/>
              <a:t>Rate the most common to the 5</a:t>
            </a:r>
            <a:r>
              <a:rPr lang="en-US" baseline="30000" dirty="0" smtClean="0"/>
              <a:t>th</a:t>
            </a:r>
            <a:r>
              <a:rPr lang="en-US" dirty="0" smtClean="0"/>
              <a:t> most common</a:t>
            </a:r>
          </a:p>
          <a:p>
            <a:pPr>
              <a:spcBef>
                <a:spcPts val="200"/>
              </a:spcBef>
            </a:pPr>
            <a:r>
              <a:rPr lang="en-US" dirty="0" smtClean="0"/>
              <a:t>Be prepared to share your group’s reasoning</a:t>
            </a:r>
          </a:p>
          <a:p>
            <a:pPr marL="914400" lvl="1" indent="-514350">
              <a:spcBef>
                <a:spcPts val="200"/>
              </a:spcBef>
            </a:pPr>
            <a:r>
              <a:rPr lang="en-US" dirty="0" smtClean="0"/>
              <a:t>Misguided Loyalty</a:t>
            </a:r>
            <a:endParaRPr lang="en-US" dirty="0"/>
          </a:p>
          <a:p>
            <a:pPr marL="914400" lvl="1" indent="-514350">
              <a:spcBef>
                <a:spcPts val="200"/>
              </a:spcBef>
            </a:pPr>
            <a:r>
              <a:rPr lang="en-US" dirty="0" smtClean="0"/>
              <a:t>Popular friends</a:t>
            </a:r>
          </a:p>
          <a:p>
            <a:pPr marL="914400" lvl="1" indent="-514350">
              <a:spcBef>
                <a:spcPts val="200"/>
              </a:spcBef>
            </a:pPr>
            <a:r>
              <a:rPr lang="en-US" dirty="0" smtClean="0"/>
              <a:t>Danger</a:t>
            </a:r>
          </a:p>
          <a:p>
            <a:pPr marL="914400" lvl="1" indent="-514350">
              <a:spcBef>
                <a:spcPts val="200"/>
              </a:spcBef>
            </a:pPr>
            <a:r>
              <a:rPr lang="en-US" dirty="0" smtClean="0"/>
              <a:t>Insecure</a:t>
            </a:r>
          </a:p>
          <a:p>
            <a:pPr marL="914400" lvl="1" indent="-514350">
              <a:spcBef>
                <a:spcPts val="200"/>
              </a:spcBef>
            </a:pPr>
            <a:r>
              <a:rPr lang="en-US" dirty="0" smtClean="0"/>
              <a:t>Followers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9" t="41363" r="65499" b="27194"/>
          <a:stretch/>
        </p:blipFill>
        <p:spPr bwMode="auto">
          <a:xfrm>
            <a:off x="5623997" y="4557853"/>
            <a:ext cx="3507971" cy="2300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47332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r>
              <a:rPr lang="en-US" dirty="0" smtClean="0"/>
              <a:t>Groups Share Their Ratings</a:t>
            </a:r>
            <a:br>
              <a:rPr lang="en-US" dirty="0" smtClean="0"/>
            </a:br>
            <a:r>
              <a:rPr lang="en-US" sz="3200" i="1" dirty="0" smtClean="0"/>
              <a:t>Reasons for Negative </a:t>
            </a:r>
            <a:r>
              <a:rPr lang="en-US" sz="3200" i="1" dirty="0"/>
              <a:t>Peer Influences</a:t>
            </a:r>
            <a:endParaRPr lang="en-US" sz="3200" i="1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0" y="1371600"/>
            <a:ext cx="9144000" cy="5486400"/>
          </a:xfrm>
        </p:spPr>
        <p:txBody>
          <a:bodyPr>
            <a:normAutofit/>
          </a:bodyPr>
          <a:lstStyle/>
          <a:p>
            <a:pPr>
              <a:spcBef>
                <a:spcPts val="200"/>
              </a:spcBef>
            </a:pPr>
            <a:r>
              <a:rPr lang="en-US" dirty="0" smtClean="0"/>
              <a:t>What are the most common reasons students at our school are influenced negatively by peers? </a:t>
            </a:r>
            <a:endParaRPr lang="en-US" dirty="0"/>
          </a:p>
          <a:p>
            <a:pPr>
              <a:spcBef>
                <a:spcPts val="200"/>
              </a:spcBef>
            </a:pPr>
            <a:r>
              <a:rPr lang="en-US" dirty="0" smtClean="0"/>
              <a:t>Give your ratings 1-5 and explain your choices  </a:t>
            </a:r>
          </a:p>
          <a:p>
            <a:pPr marL="914400" lvl="1" indent="-514350">
              <a:spcBef>
                <a:spcPts val="200"/>
              </a:spcBef>
            </a:pPr>
            <a:r>
              <a:rPr lang="en-US" sz="3200" dirty="0" smtClean="0"/>
              <a:t>Misguided Loyalty</a:t>
            </a:r>
            <a:endParaRPr lang="en-US" sz="3200" dirty="0"/>
          </a:p>
          <a:p>
            <a:pPr marL="914400" lvl="1" indent="-514350">
              <a:spcBef>
                <a:spcPts val="200"/>
              </a:spcBef>
            </a:pPr>
            <a:r>
              <a:rPr lang="en-US" sz="3200" dirty="0" smtClean="0"/>
              <a:t>Popular friends</a:t>
            </a:r>
          </a:p>
          <a:p>
            <a:pPr marL="914400" lvl="1" indent="-514350">
              <a:spcBef>
                <a:spcPts val="200"/>
              </a:spcBef>
            </a:pPr>
            <a:r>
              <a:rPr lang="en-US" sz="3200" dirty="0" smtClean="0"/>
              <a:t>Danger</a:t>
            </a:r>
          </a:p>
          <a:p>
            <a:pPr marL="914400" lvl="1" indent="-514350">
              <a:spcBef>
                <a:spcPts val="200"/>
              </a:spcBef>
            </a:pPr>
            <a:r>
              <a:rPr lang="en-US" sz="3200" dirty="0" smtClean="0"/>
              <a:t>Insecure</a:t>
            </a:r>
          </a:p>
          <a:p>
            <a:pPr marL="914400" lvl="1" indent="-514350">
              <a:spcBef>
                <a:spcPts val="200"/>
              </a:spcBef>
            </a:pPr>
            <a:r>
              <a:rPr lang="en-US" sz="3200" dirty="0" smtClean="0"/>
              <a:t>Followers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9" t="52954" r="66139" b="15455"/>
          <a:stretch/>
        </p:blipFill>
        <p:spPr bwMode="auto">
          <a:xfrm>
            <a:off x="5569528" y="4547061"/>
            <a:ext cx="3574472" cy="2310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82611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991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Video: Positive Peer Influence</a:t>
            </a:r>
            <a:endParaRPr lang="en-US" i="1" dirty="0"/>
          </a:p>
        </p:txBody>
      </p:sp>
      <p:sp>
        <p:nvSpPr>
          <p:cNvPr id="735235" name="Rectangle 3"/>
          <p:cNvSpPr>
            <a:spLocks noGrp="1" noChangeArrowheads="1"/>
          </p:cNvSpPr>
          <p:nvPr>
            <p:ph idx="1"/>
          </p:nvPr>
        </p:nvSpPr>
        <p:spPr>
          <a:xfrm>
            <a:off x="76200" y="1371600"/>
            <a:ext cx="9067800" cy="5486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dirty="0" smtClean="0"/>
              <a:t>Listen for:</a:t>
            </a:r>
          </a:p>
          <a:p>
            <a:pPr marL="512763" lvl="1" indent="-336550">
              <a:spcBef>
                <a:spcPts val="0"/>
              </a:spcBef>
            </a:pPr>
            <a:r>
              <a:rPr lang="en-US" sz="3200" dirty="0" smtClean="0"/>
              <a:t> Teenagers should hang around people with the same _______________.  </a:t>
            </a:r>
          </a:p>
          <a:p>
            <a:pPr marL="512763" lvl="1" indent="-336550">
              <a:spcBef>
                <a:spcPts val="0"/>
              </a:spcBef>
            </a:pPr>
            <a:r>
              <a:rPr lang="en-US" sz="3200" dirty="0"/>
              <a:t> </a:t>
            </a:r>
            <a:r>
              <a:rPr lang="en-US" sz="3100" dirty="0" smtClean="0"/>
              <a:t>What is a benefit of having a positive peer group?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2000" i="1" dirty="0" smtClean="0"/>
              <a:t>(Click on picture to play video</a:t>
            </a:r>
            <a:r>
              <a:rPr lang="en-US" sz="2000" dirty="0"/>
              <a:t>)</a:t>
            </a:r>
          </a:p>
        </p:txBody>
      </p:sp>
      <p:pic>
        <p:nvPicPr>
          <p:cNvPr id="5122" name="Picture 2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61" t="29546" r="45439" b="32045"/>
          <a:stretch/>
        </p:blipFill>
        <p:spPr bwMode="auto">
          <a:xfrm>
            <a:off x="2043178" y="4072360"/>
            <a:ext cx="5087389" cy="2809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50240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Peer Group Influence</a:t>
            </a:r>
            <a:br>
              <a:rPr lang="en-US" dirty="0" smtClean="0"/>
            </a:br>
            <a:r>
              <a:rPr lang="en-US" sz="3600" i="1" dirty="0" smtClean="0"/>
              <a:t>Positive Peer Pressure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0" y="1371600"/>
            <a:ext cx="9144000" cy="5486400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en-US" sz="2800" dirty="0" smtClean="0"/>
              <a:t>Hang around people with the same values </a:t>
            </a:r>
          </a:p>
          <a:p>
            <a:pPr lvl="1" indent="-454025"/>
            <a:r>
              <a:rPr lang="en-US" sz="2400" dirty="0" smtClean="0"/>
              <a:t>This will help you not get pressured into something that you really do not believe in </a:t>
            </a:r>
          </a:p>
          <a:p>
            <a:pPr lvl="1" indent="-454025"/>
            <a:r>
              <a:rPr lang="en-US" sz="2400" dirty="0" smtClean="0"/>
              <a:t>Positive peer groups can fight off temptation together</a:t>
            </a:r>
          </a:p>
          <a:p>
            <a:pPr marL="0" indent="0">
              <a:buNone/>
            </a:pPr>
            <a:r>
              <a:rPr lang="en-US" sz="2800" dirty="0" smtClean="0"/>
              <a:t>Students often make the same decisions as their friends</a:t>
            </a:r>
          </a:p>
          <a:p>
            <a:pPr lvl="1" indent="-454025"/>
            <a:r>
              <a:rPr lang="en-US" sz="2400" dirty="0" smtClean="0"/>
              <a:t>If your peers smoke, drink, bully others, and do not study, then you are much more likely to do the same thing</a:t>
            </a:r>
          </a:p>
          <a:p>
            <a:pPr lvl="1" indent="-454025"/>
            <a:r>
              <a:rPr lang="en-US" sz="2400" dirty="0" smtClean="0"/>
              <a:t>If your peers stay away from drugs, are kind to others, and do their best in school, then you are much more likely to do the same thing</a:t>
            </a:r>
          </a:p>
          <a:p>
            <a:pPr lvl="1"/>
            <a:endParaRPr lang="en-US" sz="2200" b="1" dirty="0" smtClean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78" t="41136" r="63455" b="21818"/>
          <a:stretch/>
        </p:blipFill>
        <p:spPr bwMode="auto">
          <a:xfrm>
            <a:off x="7318004" y="5257800"/>
            <a:ext cx="182599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89429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Positive Peer Influences</a:t>
            </a:r>
            <a:br>
              <a:rPr lang="en-US" dirty="0" smtClean="0"/>
            </a:br>
            <a:r>
              <a:rPr lang="en-US" sz="3600" i="1" dirty="0" smtClean="0"/>
              <a:t>Stay in Your Groups of 5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0" y="1371600"/>
            <a:ext cx="9144000" cy="5486400"/>
          </a:xfrm>
        </p:spPr>
        <p:txBody>
          <a:bodyPr>
            <a:normAutofit/>
          </a:bodyPr>
          <a:lstStyle/>
          <a:p>
            <a:pPr marL="0" indent="0">
              <a:spcBef>
                <a:spcPts val="200"/>
              </a:spcBef>
              <a:buNone/>
            </a:pPr>
            <a:r>
              <a:rPr lang="en-US" dirty="0" smtClean="0"/>
              <a:t>Do you believe in this statement? Why or why not?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If your peers stay away from drugs, are kind to others, and do their best in school, then you are much more likely to do the same </a:t>
            </a:r>
            <a:r>
              <a:rPr lang="en-US" dirty="0" smtClean="0"/>
              <a:t>thing 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US" dirty="0" smtClean="0"/>
              <a:t>Name 5 of the following personality traits that can be most influenced by positive peer pressure</a:t>
            </a:r>
          </a:p>
          <a:p>
            <a:pPr marL="623888" lvl="1" indent="-223838">
              <a:spcBef>
                <a:spcPts val="300"/>
              </a:spcBef>
            </a:pPr>
            <a:r>
              <a:rPr lang="en-US" dirty="0" smtClean="0"/>
              <a:t> Helpful</a:t>
            </a:r>
            <a:r>
              <a:rPr lang="en-US" dirty="0"/>
              <a:t>, loyal, </a:t>
            </a:r>
            <a:r>
              <a:rPr lang="en-US" dirty="0" smtClean="0"/>
              <a:t>optimistic</a:t>
            </a:r>
            <a:r>
              <a:rPr lang="en-US" dirty="0"/>
              <a:t>, ambitious, considerate, </a:t>
            </a:r>
            <a:r>
              <a:rPr lang="en-US" dirty="0" smtClean="0"/>
              <a:t>fun </a:t>
            </a:r>
            <a:endParaRPr lang="en-US" dirty="0"/>
          </a:p>
          <a:p>
            <a:pPr marL="623888" lvl="1" indent="-223838">
              <a:spcBef>
                <a:spcPts val="300"/>
              </a:spcBef>
            </a:pPr>
            <a:r>
              <a:rPr lang="en-US" dirty="0"/>
              <a:t> T</a:t>
            </a:r>
            <a:r>
              <a:rPr lang="en-US" dirty="0" smtClean="0"/>
              <a:t>rustworthy</a:t>
            </a:r>
            <a:r>
              <a:rPr lang="en-US" dirty="0"/>
              <a:t>, honest, sincere, stable, </a:t>
            </a:r>
            <a:r>
              <a:rPr lang="en-US" dirty="0" smtClean="0"/>
              <a:t>ethical, </a:t>
            </a:r>
            <a:r>
              <a:rPr lang="en-US" dirty="0"/>
              <a:t>funny, </a:t>
            </a:r>
            <a:r>
              <a:rPr lang="en-US" dirty="0" smtClean="0"/>
              <a:t>kind  </a:t>
            </a:r>
            <a:endParaRPr lang="en-US" dirty="0"/>
          </a:p>
          <a:p>
            <a:pPr lvl="1">
              <a:spcBef>
                <a:spcPts val="200"/>
              </a:spcBef>
            </a:pPr>
            <a:endParaRPr lang="en-US" dirty="0" smtClean="0"/>
          </a:p>
          <a:p>
            <a:pPr lvl="1">
              <a:spcBef>
                <a:spcPts val="200"/>
              </a:spcBef>
            </a:pPr>
            <a:endParaRPr lang="en-US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8" t="45227" r="57705" b="33182"/>
          <a:stretch/>
        </p:blipFill>
        <p:spPr bwMode="auto">
          <a:xfrm>
            <a:off x="4555375" y="5278580"/>
            <a:ext cx="4588625" cy="157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5083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r>
              <a:rPr lang="en-US" dirty="0" smtClean="0"/>
              <a:t>Groups Share Their Answers</a:t>
            </a:r>
            <a:br>
              <a:rPr lang="en-US" dirty="0" smtClean="0"/>
            </a:br>
            <a:r>
              <a:rPr lang="en-US" sz="3200" i="1" dirty="0" smtClean="0"/>
              <a:t>Positive </a:t>
            </a:r>
            <a:r>
              <a:rPr lang="en-US" sz="3200" i="1" dirty="0"/>
              <a:t>Peer Influences</a:t>
            </a:r>
            <a:endParaRPr lang="en-US" sz="3200" i="1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0" y="1371600"/>
            <a:ext cx="9144000" cy="5486400"/>
          </a:xfrm>
        </p:spPr>
        <p:txBody>
          <a:bodyPr>
            <a:normAutofit/>
          </a:bodyPr>
          <a:lstStyle/>
          <a:p>
            <a:pPr marL="0" indent="0">
              <a:spcBef>
                <a:spcPts val="200"/>
              </a:spcBef>
              <a:buNone/>
            </a:pPr>
            <a:r>
              <a:rPr lang="en-US" dirty="0"/>
              <a:t>Do you believe in this statement? Why or why not?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If your peers stay away from drugs, are kind to others, and do their best in school, then you are much more likely to do the same thing 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US" dirty="0" smtClean="0"/>
              <a:t>5 personality traits: positive </a:t>
            </a:r>
            <a:r>
              <a:rPr lang="en-US" dirty="0"/>
              <a:t>peer </a:t>
            </a:r>
            <a:r>
              <a:rPr lang="en-US" dirty="0" smtClean="0"/>
              <a:t>pressure influence</a:t>
            </a:r>
            <a:endParaRPr lang="en-US" dirty="0"/>
          </a:p>
          <a:p>
            <a:pPr marL="623888" lvl="1" indent="-223838">
              <a:spcBef>
                <a:spcPts val="300"/>
              </a:spcBef>
            </a:pPr>
            <a:r>
              <a:rPr lang="en-US" dirty="0"/>
              <a:t> Helpful, loyal, optimistic, ambitious, considerate, fun </a:t>
            </a:r>
          </a:p>
          <a:p>
            <a:pPr marL="623888" lvl="1" indent="-223838">
              <a:spcBef>
                <a:spcPts val="300"/>
              </a:spcBef>
            </a:pPr>
            <a:r>
              <a:rPr lang="en-US" dirty="0"/>
              <a:t> Trustworthy, honest, sincere, stable, ethical, funny, kind</a:t>
            </a:r>
            <a:endParaRPr lang="en-US" sz="3200" dirty="0" smtClean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1" t="50000" r="69971" b="22727"/>
          <a:stretch/>
        </p:blipFill>
        <p:spPr bwMode="auto">
          <a:xfrm>
            <a:off x="5867401" y="4685669"/>
            <a:ext cx="3276600" cy="217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8380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34971</TotalTime>
  <Words>532</Words>
  <Application>Microsoft Macintosh PowerPoint</Application>
  <PresentationFormat>On-screen Show (4:3)</PresentationFormat>
  <Paragraphs>66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Peer Relationships Positive and Negative Peer Influences</vt:lpstr>
      <vt:lpstr>Video: Bad Friendships</vt:lpstr>
      <vt:lpstr>Reasons for Negative Peer Influences</vt:lpstr>
      <vt:lpstr>Negative Peer Influences Get in Groups of 5</vt:lpstr>
      <vt:lpstr>Groups Share Their Ratings Reasons for Negative Peer Influences</vt:lpstr>
      <vt:lpstr>Video: Positive Peer Influence</vt:lpstr>
      <vt:lpstr>Peer Group Influence Positive Peer Pressure</vt:lpstr>
      <vt:lpstr>Positive Peer Influences Stay in Your Groups of 5</vt:lpstr>
      <vt:lpstr>Groups Share Their Answers Positive Peer Influences</vt:lpstr>
    </vt:vector>
  </TitlesOfParts>
  <Company>뿿붠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wtm spps</dc:creator>
  <cp:lastModifiedBy>User</cp:lastModifiedBy>
  <cp:revision>652</cp:revision>
  <cp:lastPrinted>2008-07-28T22:46:31Z</cp:lastPrinted>
  <dcterms:created xsi:type="dcterms:W3CDTF">2011-05-09T17:39:49Z</dcterms:created>
  <dcterms:modified xsi:type="dcterms:W3CDTF">2013-09-11T18:42:31Z</dcterms:modified>
</cp:coreProperties>
</file>